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hsjyOeA/71yH+EfLQu2jjRNWU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B19349-17B3-4DAB-8EBB-A4139094777F}">
  <a:tblStyle styleId="{9FB19349-17B3-4DAB-8EBB-A4139094777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37E6250-BD15-4B1E-A7A4-D0342C75673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1036" r="0" t="0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</a:t>
            </a:r>
            <a:endParaRPr b="1" sz="2400">
              <a:solidFill>
                <a:srgbClr val="77787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94" name="Google Shape;94;p1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95" name="Google Shape;95;p1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96" name="Google Shape;96;p1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B5AA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7" name="Google Shape;97;p1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b="1" sz="1200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b="1" sz="1200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8" name="Google Shape;9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0000. 00. 00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0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 - </a:t>
            </a:r>
            <a:r>
              <a:rPr b="1" lang="ko-KR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b="0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서비스에 대한 설명</a:t>
            </a:r>
            <a:endParaRPr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576" y="1717594"/>
            <a:ext cx="3429000" cy="35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8950" y="1803808"/>
            <a:ext cx="3886200" cy="323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1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1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11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264" y="2204864"/>
            <a:ext cx="4205728" cy="275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5495" y="1627914"/>
            <a:ext cx="4144670" cy="420459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1" name="Google Shape;261;p1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1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268" name="Google Shape;26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1775262"/>
            <a:ext cx="4343150" cy="316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9993" y="1704102"/>
            <a:ext cx="4320480" cy="352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8" name="Google Shape;278;p1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1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1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cap="flat" cmpd="sng" w="126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8184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Status</a:t>
            </a: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간편가입</a:t>
            </a:r>
            <a:endParaRPr/>
          </a:p>
        </p:txBody>
      </p:sp>
      <p:sp>
        <p:nvSpPr>
          <p:cNvPr id="288" name="Google Shape;288;p13"/>
          <p:cNvSpPr/>
          <p:nvPr/>
        </p:nvSpPr>
        <p:spPr>
          <a:xfrm flipH="1">
            <a:off x="631825" y="1789137"/>
            <a:ext cx="295275" cy="165100"/>
          </a:xfrm>
          <a:prstGeom prst="homePlate">
            <a:avLst>
              <a:gd fmla="val 50002" name="adj"/>
            </a:avLst>
          </a:prstGeom>
          <a:gradFill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0"/>
          </a:gradFill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90488" lvl="0" marL="920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이전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290" name="Google Shape;290;p13"/>
          <p:cNvGrpSpPr/>
          <p:nvPr/>
        </p:nvGrpSpPr>
        <p:grpSpPr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291" name="Google Shape;291;p13"/>
            <p:cNvSpPr/>
            <p:nvPr/>
          </p:nvSpPr>
          <p:spPr>
            <a:xfrm>
              <a:off x="494" y="1152"/>
              <a:ext cx="1088" cy="119"/>
            </a:xfrm>
            <a:prstGeom prst="roundRect">
              <a:avLst>
                <a:gd fmla="val 16944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0"/>
            </a:gradFill>
            <a:ln cap="flat" cmpd="sng" w="9525">
              <a:solidFill>
                <a:srgbClr val="4D4D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72000" wrap="square" tIns="46800">
              <a:noAutofit/>
            </a:bodyPr>
            <a:lstStyle/>
            <a:p>
              <a:pPr indent="-90488" lvl="0" marL="92075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A6A6A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</a:t>
              </a:r>
              <a:r>
                <a:rPr lang="ko-KR" sz="700">
                  <a:solidFill>
                    <a:srgbClr val="A6A6A6"/>
                  </a:solidFill>
                  <a:latin typeface="Gulim"/>
                  <a:ea typeface="Gulim"/>
                  <a:cs typeface="Gulim"/>
                  <a:sym typeface="Gulim"/>
                </a:rPr>
                <a:t>간편</a:t>
              </a:r>
              <a:r>
                <a:rPr lang="ko-KR" sz="300">
                  <a:solidFill>
                    <a:srgbClr val="A6A6A6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endParaRPr/>
            </a:p>
          </p:txBody>
        </p:sp>
        <p:grpSp>
          <p:nvGrpSpPr>
            <p:cNvPr id="292" name="Google Shape;292;p13"/>
            <p:cNvGrpSpPr/>
            <p:nvPr/>
          </p:nvGrpSpPr>
          <p:grpSpPr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293" name="Google Shape;293;p13"/>
              <p:cNvSpPr/>
              <p:nvPr/>
            </p:nvSpPr>
            <p:spPr>
              <a:xfrm>
                <a:off x="495" y="1158"/>
                <a:ext cx="335" cy="111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6800" lIns="90000" spcFirstLastPara="1" rIns="0" wrap="square" tIns="46800">
                <a:noAutofit/>
              </a:bodyPr>
              <a:lstStyle/>
              <a:p>
                <a:pPr indent="-90488" lvl="0" marL="92075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기본정보</a:t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810" y="1158"/>
                <a:ext cx="47" cy="111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Gulim"/>
                  <a:ea typeface="Gulim"/>
                  <a:cs typeface="Gulim"/>
                  <a:sym typeface="Gulim"/>
                </a:endParaRPr>
              </a:p>
            </p:txBody>
          </p:sp>
        </p:grpSp>
        <p:cxnSp>
          <p:nvCxnSpPr>
            <p:cNvPr id="295" name="Google Shape;295;p13"/>
            <p:cNvCxnSpPr/>
            <p:nvPr/>
          </p:nvCxnSpPr>
          <p:spPr>
            <a:xfrm>
              <a:off x="856" y="1152"/>
              <a:ext cx="0" cy="11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296" name="Google Shape;296;p13"/>
            <p:cNvGrpSpPr/>
            <p:nvPr/>
          </p:nvGrpSpPr>
          <p:grpSpPr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865" y="1158"/>
                <a:ext cx="362" cy="111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-90488" lvl="0" marL="92075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rgbClr val="000000"/>
                    </a:solidFill>
                    <a:latin typeface="Gulim"/>
                    <a:ea typeface="Gulim"/>
                    <a:cs typeface="Gulim"/>
                    <a:sym typeface="Gulim"/>
                  </a:rPr>
                  <a:t>정보</a:t>
                </a:r>
                <a:endParaRPr/>
              </a:p>
            </p:txBody>
          </p:sp>
          <p:cxnSp>
            <p:nvCxnSpPr>
              <p:cNvPr id="298" name="Google Shape;298;p13"/>
              <p:cNvCxnSpPr/>
              <p:nvPr/>
            </p:nvCxnSpPr>
            <p:spPr>
              <a:xfrm>
                <a:off x="1228" y="1152"/>
                <a:ext cx="0" cy="1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299" name="Google Shape;299;p13"/>
          <p:cNvSpPr/>
          <p:nvPr/>
        </p:nvSpPr>
        <p:spPr>
          <a:xfrm>
            <a:off x="623888" y="2262212"/>
            <a:ext cx="1778000" cy="34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0"/>
          </a:gra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가입자 : 홍길동 / 남 / 55세</a:t>
            </a:r>
            <a:endParaRPr/>
          </a:p>
        </p:txBody>
      </p:sp>
      <p:graphicFrame>
        <p:nvGraphicFramePr>
          <p:cNvPr id="300" name="Google Shape;300;p13"/>
          <p:cNvGraphicFramePr/>
          <p:nvPr/>
        </p:nvGraphicFramePr>
        <p:xfrm>
          <a:off x="603250" y="26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617550"/>
                <a:gridCol w="1211250"/>
              </a:tblGrid>
              <a:tr h="2127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가입정보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 hMerge="1"/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경기도 성남시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남자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가입년도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13"/>
          <p:cNvSpPr/>
          <p:nvPr/>
        </p:nvSpPr>
        <p:spPr>
          <a:xfrm>
            <a:off x="1282700" y="3402037"/>
            <a:ext cx="1066800" cy="21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18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2012년 9월 11일</a:t>
            </a:r>
            <a:endParaRPr b="1"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2" name="Google Shape;302;p13"/>
          <p:cNvGraphicFramePr/>
          <p:nvPr/>
        </p:nvGraphicFramePr>
        <p:xfrm>
          <a:off x="603250" y="36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617550"/>
                <a:gridCol w="1211250"/>
              </a:tblGrid>
              <a:tr h="2127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그룹정보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 hMerge="1"/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3년 가입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납입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20년납</a:t>
                      </a:r>
                      <a:endParaRPr/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3" name="Google Shape;303;p13"/>
          <p:cNvGraphicFramePr/>
          <p:nvPr/>
        </p:nvGraphicFramePr>
        <p:xfrm>
          <a:off x="603250" y="49419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617550"/>
                <a:gridCol w="1211250"/>
              </a:tblGrid>
              <a:tr h="341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상품정보 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 hMerge="1"/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보험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3년만기</a:t>
                      </a:r>
                      <a:endParaRPr/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납입기간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3년납</a:t>
                      </a:r>
                      <a:endParaRPr/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가입금액</a:t>
                      </a:r>
                      <a:endParaRPr/>
                    </a:p>
                  </a:txBody>
                  <a:tcPr marT="53125" marB="36000" marR="36000" marL="5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3125" marB="36000" marR="108000" marL="720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p13"/>
          <p:cNvSpPr/>
          <p:nvPr/>
        </p:nvSpPr>
        <p:spPr>
          <a:xfrm>
            <a:off x="1282700" y="5827737"/>
            <a:ext cx="1066800" cy="21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18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만원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……… n개</a:t>
            </a:r>
            <a:endParaRPr/>
          </a:p>
        </p:txBody>
      </p:sp>
      <p:grpSp>
        <p:nvGrpSpPr>
          <p:cNvPr id="306" name="Google Shape;306;p13"/>
          <p:cNvGrpSpPr/>
          <p:nvPr/>
        </p:nvGrpSpPr>
        <p:grpSpPr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307" name="Google Shape;307;p13"/>
            <p:cNvSpPr/>
            <p:nvPr/>
          </p:nvSpPr>
          <p:spPr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475" y="3710"/>
              <a:ext cx="225" cy="158"/>
            </a:xfrm>
            <a:prstGeom prst="roundRect">
              <a:avLst>
                <a:gd fmla="val 16667" name="adj"/>
              </a:avLst>
            </a:prstGeom>
            <a:solidFill>
              <a:srgbClr val="262626"/>
            </a:solidFill>
            <a:ln cap="flat" cmpd="sng" w="9525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b" bIns="7200" lIns="0" spcFirstLastPara="1" rIns="0" wrap="square" tIns="1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rgbClr val="FFFFFF"/>
                  </a:solidFill>
                  <a:latin typeface="Gulim"/>
                  <a:ea typeface="Gulim"/>
                  <a:cs typeface="Gulim"/>
                  <a:sym typeface="Gulim"/>
                </a:rPr>
                <a:t>HOME</a:t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grpSp>
          <p:nvGrpSpPr>
            <p:cNvPr id="310" name="Google Shape;310;p13"/>
            <p:cNvGrpSpPr/>
            <p:nvPr/>
          </p:nvGrpSpPr>
          <p:grpSpPr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311" name="Google Shape;311;p13"/>
              <p:cNvSpPr/>
              <p:nvPr/>
            </p:nvSpPr>
            <p:spPr>
              <a:xfrm>
                <a:off x="701" y="3710"/>
                <a:ext cx="225" cy="158"/>
              </a:xfrm>
              <a:prstGeom prst="roundRect">
                <a:avLst>
                  <a:gd fmla="val 16667" name="adj"/>
                </a:avLst>
              </a:prstGeom>
              <a:solidFill>
                <a:srgbClr val="262626"/>
              </a:solidFill>
              <a:ln cap="flat" cmpd="sng" w="9525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1" anchor="b" bIns="720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FFFFFF"/>
                    </a:solidFill>
                    <a:latin typeface="Gulim"/>
                    <a:ea typeface="Gulim"/>
                    <a:cs typeface="Gulim"/>
                    <a:sym typeface="Gulim"/>
                  </a:rPr>
                  <a:t>공지사항</a:t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Gulim"/>
                  <a:ea typeface="Gulim"/>
                  <a:cs typeface="Gulim"/>
                  <a:sym typeface="Gulim"/>
                </a:endParaRPr>
              </a:p>
            </p:txBody>
          </p:sp>
        </p:grpSp>
        <p:grpSp>
          <p:nvGrpSpPr>
            <p:cNvPr id="313" name="Google Shape;313;p13"/>
            <p:cNvGrpSpPr/>
            <p:nvPr/>
          </p:nvGrpSpPr>
          <p:grpSpPr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314" name="Google Shape;314;p13"/>
              <p:cNvSpPr/>
              <p:nvPr/>
            </p:nvSpPr>
            <p:spPr>
              <a:xfrm>
                <a:off x="927" y="3710"/>
                <a:ext cx="225" cy="158"/>
              </a:xfrm>
              <a:prstGeom prst="roundRect">
                <a:avLst>
                  <a:gd fmla="val 16667" name="adj"/>
                </a:avLst>
              </a:prstGeom>
              <a:solidFill>
                <a:srgbClr val="262626"/>
              </a:solidFill>
              <a:ln cap="flat" cmpd="sng" w="9525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1" anchor="b" bIns="720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500">
                    <a:solidFill>
                      <a:srgbClr val="FFFFFF"/>
                    </a:solidFill>
                    <a:latin typeface="Gulim"/>
                    <a:ea typeface="Gulim"/>
                    <a:cs typeface="Gulim"/>
                    <a:sym typeface="Gulim"/>
                  </a:rPr>
                  <a:t>헬프데스크</a:t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Gulim"/>
                  <a:ea typeface="Gulim"/>
                  <a:cs typeface="Gulim"/>
                  <a:sym typeface="Gulim"/>
                </a:endParaRPr>
              </a:p>
            </p:txBody>
          </p:sp>
        </p:grpSp>
        <p:grpSp>
          <p:nvGrpSpPr>
            <p:cNvPr id="316" name="Google Shape;316;p13"/>
            <p:cNvGrpSpPr/>
            <p:nvPr/>
          </p:nvGrpSpPr>
          <p:grpSpPr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317" name="Google Shape;317;p13"/>
              <p:cNvSpPr/>
              <p:nvPr/>
            </p:nvSpPr>
            <p:spPr>
              <a:xfrm>
                <a:off x="1380" y="3710"/>
                <a:ext cx="225" cy="158"/>
              </a:xfrm>
              <a:prstGeom prst="roundRect">
                <a:avLst>
                  <a:gd fmla="val 16667" name="adj"/>
                </a:avLst>
              </a:prstGeom>
              <a:solidFill>
                <a:srgbClr val="262626"/>
              </a:solidFill>
              <a:ln cap="flat" cmpd="sng" w="9525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1" anchor="b" bIns="720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FFFFFF"/>
                    </a:solidFill>
                    <a:latin typeface="Gulim"/>
                    <a:ea typeface="Gulim"/>
                    <a:cs typeface="Gulim"/>
                    <a:sym typeface="Gulim"/>
                  </a:rPr>
                  <a:t>종료</a:t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Gulim"/>
                  <a:ea typeface="Gulim"/>
                  <a:cs typeface="Gulim"/>
                  <a:sym typeface="Gulim"/>
                </a:endParaRPr>
              </a:p>
            </p:txBody>
          </p:sp>
        </p:grpSp>
        <p:grpSp>
          <p:nvGrpSpPr>
            <p:cNvPr id="319" name="Google Shape;319;p13"/>
            <p:cNvGrpSpPr/>
            <p:nvPr/>
          </p:nvGrpSpPr>
          <p:grpSpPr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320" name="Google Shape;320;p13"/>
              <p:cNvSpPr/>
              <p:nvPr/>
            </p:nvSpPr>
            <p:spPr>
              <a:xfrm>
                <a:off x="1154" y="3710"/>
                <a:ext cx="225" cy="158"/>
              </a:xfrm>
              <a:prstGeom prst="roundRect">
                <a:avLst>
                  <a:gd fmla="val 16667" name="adj"/>
                </a:avLst>
              </a:prstGeom>
              <a:solidFill>
                <a:srgbClr val="262626"/>
              </a:solidFill>
              <a:ln cap="flat" cmpd="sng" w="9525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1" anchor="b" bIns="720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FFFFFF"/>
                    </a:solidFill>
                    <a:latin typeface="Gulim"/>
                    <a:ea typeface="Gulim"/>
                    <a:cs typeface="Gulim"/>
                    <a:sym typeface="Gulim"/>
                  </a:rPr>
                  <a:t>전체메뉴</a:t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Gulim"/>
                  <a:ea typeface="Gulim"/>
                  <a:cs typeface="Gulim"/>
                  <a:sym typeface="Gulim"/>
                </a:endParaRPr>
              </a:p>
            </p:txBody>
          </p:sp>
        </p:grpSp>
      </p:grpSp>
      <p:sp>
        <p:nvSpPr>
          <p:cNvPr id="322" name="Google Shape;322;p13"/>
          <p:cNvSpPr/>
          <p:nvPr/>
        </p:nvSpPr>
        <p:spPr>
          <a:xfrm>
            <a:off x="1292225" y="4425975"/>
            <a:ext cx="1066800" cy="215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만원</a:t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1292225" y="4168800"/>
            <a:ext cx="1066800" cy="21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15년납▼</a:t>
            </a:r>
            <a:endParaRPr/>
          </a:p>
        </p:txBody>
      </p:sp>
      <p:grpSp>
        <p:nvGrpSpPr>
          <p:cNvPr id="324" name="Google Shape;324;p13"/>
          <p:cNvGrpSpPr/>
          <p:nvPr/>
        </p:nvGrpSpPr>
        <p:grpSpPr>
          <a:xfrm>
            <a:off x="163513" y="2247925"/>
            <a:ext cx="387350" cy="1876425"/>
            <a:chOff x="193" y="1290"/>
            <a:chExt cx="244" cy="1182"/>
          </a:xfrm>
        </p:grpSpPr>
        <p:sp>
          <p:nvSpPr>
            <p:cNvPr id="325" name="Google Shape;325;p13"/>
            <p:cNvSpPr txBox="1"/>
            <p:nvPr/>
          </p:nvSpPr>
          <p:spPr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Scroll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영역</a:t>
              </a:r>
              <a:endParaRPr/>
            </a:p>
          </p:txBody>
        </p:sp>
        <p:cxnSp>
          <p:nvCxnSpPr>
            <p:cNvPr id="326" name="Google Shape;326;p13"/>
            <p:cNvCxnSpPr/>
            <p:nvPr/>
          </p:nvCxnSpPr>
          <p:spPr>
            <a:xfrm>
              <a:off x="371" y="1291"/>
              <a:ext cx="0" cy="1171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327" name="Google Shape;327;p13"/>
            <p:cNvCxnSpPr/>
            <p:nvPr/>
          </p:nvCxnSpPr>
          <p:spPr>
            <a:xfrm>
              <a:off x="305" y="2472"/>
              <a:ext cx="132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305" y="1290"/>
              <a:ext cx="132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329" name="Google Shape;329;p13"/>
          <p:cNvSpPr txBox="1"/>
          <p:nvPr/>
        </p:nvSpPr>
        <p:spPr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회원가입 신청 &gt; 가입 상품 리스트 &gt; 기본 정보 입력 &gt; 추가 정보 입력</a:t>
            </a:r>
            <a:endParaRPr/>
          </a:p>
        </p:txBody>
      </p:sp>
      <p:graphicFrame>
        <p:nvGraphicFramePr>
          <p:cNvPr id="330" name="Google Shape;330;p13"/>
          <p:cNvGraphicFramePr/>
          <p:nvPr/>
        </p:nvGraphicFramePr>
        <p:xfrm>
          <a:off x="6228184" y="15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293675"/>
                <a:gridCol w="2436825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4138" marR="0" rtl="0" algn="l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리스트 참고</a:t>
                      </a:r>
                      <a:endParaRPr/>
                    </a:p>
                  </a:txBody>
                  <a:tcPr marT="36000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가입년도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Tap 시 숫자 Keypad 올라옴 (입력박스 가려지지 않도록 함)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‘만원’ 으로 표기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5D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0" lang="ko-KR" sz="800" u="none" cap="none" strike="noStrike">
                          <a:solidFill>
                            <a:srgbClr val="7575D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금액 표기 정책 참고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가입범위 : </a:t>
                      </a: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제공 리스트 참고</a:t>
                      </a:r>
                      <a:endParaRPr/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(팝업 제공하는 경우)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가입범위를 넘을 경우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합산  한도를 초과할 경우</a:t>
                      </a:r>
                      <a:endParaRPr/>
                    </a:p>
                    <a:p>
                      <a:pPr indent="-84138" lvl="0" marL="85725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b="0" i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시 입력박스에 동시에 입력할 경우</a:t>
                      </a:r>
                      <a:endParaRPr/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1" name="Google Shape;331;p13"/>
          <p:cNvSpPr/>
          <p:nvPr/>
        </p:nvSpPr>
        <p:spPr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3908425" y="1924075"/>
            <a:ext cx="1617663" cy="904875"/>
          </a:xfrm>
          <a:prstGeom prst="roundRect">
            <a:avLst>
              <a:gd fmla="val 6602" name="adj"/>
            </a:avLst>
          </a:prstGeom>
          <a:solidFill>
            <a:srgbClr val="F2F2F2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90488" lvl="0" marL="920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입력 가능한 가입금액은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XXX만원 ~ XXX만원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입니다.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13"/>
          <p:cNvSpPr/>
          <p:nvPr/>
        </p:nvSpPr>
        <p:spPr>
          <a:xfrm>
            <a:off x="4375150" y="2557487"/>
            <a:ext cx="663575" cy="2143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0"/>
          </a:gradFill>
          <a:ln cap="flat" cmpd="sng" w="9525">
            <a:solidFill>
              <a:srgbClr val="4D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90488" lvl="0" marL="920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확인</a:t>
            </a: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0" spcFirstLastPara="1" rIns="90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575D1"/>
                </a:solidFill>
                <a:latin typeface="Trebuchet MS"/>
                <a:ea typeface="Trebuchet MS"/>
                <a:cs typeface="Trebuchet MS"/>
                <a:sym typeface="Trebuchet MS"/>
              </a:rPr>
              <a:t>[가입금액 초과 입력 시]</a:t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336" name="Google Shape;336;p13"/>
          <p:cNvCxnSpPr/>
          <p:nvPr/>
        </p:nvCxnSpPr>
        <p:spPr>
          <a:xfrm>
            <a:off x="2349500" y="3509987"/>
            <a:ext cx="1193700" cy="500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7" name="Google Shape;337;p13"/>
          <p:cNvSpPr/>
          <p:nvPr/>
        </p:nvSpPr>
        <p:spPr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3908425" y="3371875"/>
            <a:ext cx="1617663" cy="904875"/>
          </a:xfrm>
          <a:prstGeom prst="roundRect">
            <a:avLst>
              <a:gd fmla="val 6602" name="adj"/>
            </a:avLst>
          </a:prstGeom>
          <a:solidFill>
            <a:srgbClr val="F2F2F2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90488" lvl="0" marL="920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입력 가능한 합산금액의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한도는 </a:t>
            </a:r>
            <a:r>
              <a:rPr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XXX만원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입니다.</a:t>
            </a:r>
            <a:endParaRPr/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0488" lvl="0" marL="92075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4375150" y="4005287"/>
            <a:ext cx="663575" cy="2143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0"/>
          </a:gradFill>
          <a:ln cap="flat" cmpd="sng" w="9525">
            <a:solidFill>
              <a:srgbClr val="4D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90488" lvl="0" marL="920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확인</a:t>
            </a: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0" spcFirstLastPara="1" rIns="90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575D1"/>
                </a:solidFill>
                <a:latin typeface="Trebuchet MS"/>
                <a:ea typeface="Trebuchet MS"/>
                <a:cs typeface="Trebuchet MS"/>
                <a:sym typeface="Trebuchet MS"/>
              </a:rPr>
              <a:t>[금액 한도 초과 입력 시]</a:t>
            </a: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3552825" y="1628800"/>
            <a:ext cx="2447925" cy="4305300"/>
          </a:xfrm>
          <a:prstGeom prst="rect">
            <a:avLst/>
          </a:prstGeom>
          <a:noFill/>
          <a:ln cap="flat" cmpd="sng" w="19075">
            <a:solidFill>
              <a:srgbClr val="D1D1F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9" name="Google Shape;349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1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구성도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356" name="Google Shape;356;p14" title="이미지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4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3" name="Google Shape;363;p1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1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1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메뉴 구성도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MB000020045b08" id="371" name="Google Shape;37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1644972"/>
            <a:ext cx="8362684" cy="394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5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p1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1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1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385" name="Google Shape;385;p16"/>
          <p:cNvGraphicFramePr/>
          <p:nvPr/>
        </p:nvGraphicFramePr>
        <p:xfrm>
          <a:off x="539552" y="1340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2160250"/>
                <a:gridCol w="1224125"/>
                <a:gridCol w="4608500"/>
              </a:tblGrid>
              <a:tr h="249750">
                <a:tc rowSpan="6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번호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LOG-01-01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기능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신규/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기존 선택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앱의 첫 화면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기존회원은 자신이 연동했던 계정으로 로그인을 할 수 있음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신규 회원은 회원가입을 할 수 있음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6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∎기존회원의 로그인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자신이 연동했던 계정으로 로그인을 할 수 있음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b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계정의 아이콘을 누르면 로그인 창으로 넘어감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∎신규 회원의 회원가입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‘시작하기’ 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버튼을 눌러 신규 회원의 회원가입 창으로 넘어감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자신이 연동하고 싶은 계정의 아이콘을 누르면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각각의 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에 따라 회원 가입 창으로 이동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∎연결되는 기능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계정 연동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</a:rPr>
                        <a:t>계정연동 및 회원가입</a:t>
                      </a:r>
                      <a:endParaRPr sz="105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7525" marB="17525" marR="63375" marL="633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EMB00002bb84fc2" id="386" name="Google Shape;386;p16"/>
          <p:cNvPicPr preferRelativeResize="0"/>
          <p:nvPr/>
        </p:nvPicPr>
        <p:blipFill rotWithShape="1">
          <a:blip r:embed="rId5">
            <a:alphaModFix/>
          </a:blip>
          <a:srcRect b="3429" l="7333" r="49615" t="5732"/>
          <a:stretch/>
        </p:blipFill>
        <p:spPr>
          <a:xfrm>
            <a:off x="655856" y="1825665"/>
            <a:ext cx="1899920" cy="362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6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p1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1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17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400" name="Google Shape;400;p17"/>
          <p:cNvGraphicFramePr/>
          <p:nvPr/>
        </p:nvGraphicFramePr>
        <p:xfrm>
          <a:off x="424356" y="1196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1225300"/>
                <a:gridCol w="6162700"/>
              </a:tblGrid>
              <a:tr h="1276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기능정보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ON/OFF 예약 기능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기기별로 ON/OFF 시간을 예약할 수 있는 기능이다.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도면에 등록된 기기 중 사용자가 시간을 예약하고자 하는 기기를 누른다. 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화면에 ON/OFF 버튼이 출력되면 ON/OFF 중 설정하고자 하는 버튼을 누른다.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[ON]버튼 : 기기를 작동하고자 하는 시간을 입력한다. 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[OFF]버튼 : 기기의 작동을 중지시키고자 하는 시간을 입력한다. 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ON버튼에 입력한 시간과 OFF버튼에 입력한 시간 사이에 기기가 작동한다.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ON버튼만 누른 경우 : OFF시간을 지정하지 않고 기기를 ON상태로 유지시킨다.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OFF버튼만 누른 경우 : 켜져있는 기기를 예약된 시간에 OFF시키기만 한다.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관련번호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CP-7, FN-7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1" name="Google Shape;401;p17"/>
          <p:cNvGraphicFramePr/>
          <p:nvPr/>
        </p:nvGraphicFramePr>
        <p:xfrm>
          <a:off x="400496" y="3068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1291175"/>
                <a:gridCol w="864100"/>
                <a:gridCol w="5256575"/>
              </a:tblGrid>
              <a:tr h="720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사용 예시 정보</a:t>
                      </a:r>
                      <a:endParaRPr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833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예약을 원하는 기기를 클릭하고, ON/OFF 버튼을 누른 후 [ON]에 기기를 작동하고 싶은 시간, [OFF]에 작동을 중지시키고 싶은 시간을 입력하면 예약한 시간동안에만 기기가 작동한다.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0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데이터 값</a:t>
                      </a:r>
                      <a:endParaRPr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원하는 기기를 선택한 후,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[ON]버튼에 기기를 켜는 시간과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[OFF]버튼에 기기를 끄는 시간을 입력</a:t>
                      </a:r>
                      <a:endParaRPr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EMB00002bb84fec" id="402" name="Google Shape;4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86" y="3429000"/>
            <a:ext cx="926570" cy="16819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17"/>
          <p:cNvGraphicFramePr/>
          <p:nvPr/>
        </p:nvGraphicFramePr>
        <p:xfrm>
          <a:off x="403649" y="52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785625"/>
                <a:gridCol w="1006475"/>
                <a:gridCol w="1944225"/>
              </a:tblGrid>
              <a:tr h="2347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입출력 데이터 항목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입출력구분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이벤트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ON/OFF 시간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기기를 클릭한 후 ON/OFF 시간 입력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기기 작동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예약한 시간동안 기기 작동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4" name="Google Shape;404;p17"/>
          <p:cNvGraphicFramePr/>
          <p:nvPr/>
        </p:nvGraphicFramePr>
        <p:xfrm>
          <a:off x="4211960" y="52380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1440150"/>
                <a:gridCol w="2232250"/>
              </a:tblGrid>
              <a:tr h="2347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선행필수기능 및 예외사항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 / 예외사항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 시간만 입력한 경우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OFF시간은 지정하지 않고 기기를 계속 ON상태로 유지시킨다.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OFF 시간만 입력한 경우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ON시간은 지정하지 않고 켜져있는 기기를 OFF 시키기만 한다.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5" name="Google Shape;405;p17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1" name="Google Shape;411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1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인터페이스(sw)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418" name="Google Shape;4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334704"/>
            <a:ext cx="4896544" cy="439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7904" y="1357167"/>
            <a:ext cx="5137215" cy="394404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8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6" name="Google Shape;426;p1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1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19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화면설계서 - </a:t>
            </a:r>
            <a:r>
              <a:rPr b="1"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b="1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인터페이스 (H/W)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433" name="Google Shape;43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578" y="1233293"/>
            <a:ext cx="8432800" cy="477701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9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단계별 주요 산출물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1" name="Google Shape;111;p2"/>
          <p:cNvGraphicFramePr/>
          <p:nvPr/>
        </p:nvGraphicFramePr>
        <p:xfrm>
          <a:off x="1187625" y="14127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{9FB19349-17B3-4DAB-8EBB-A4139094777F}</a:tableStyleId>
              </a:tblPr>
              <a:tblGrid>
                <a:gridCol w="1289325"/>
                <a:gridCol w="2033275"/>
                <a:gridCol w="896100"/>
                <a:gridCol w="896100"/>
                <a:gridCol w="896100"/>
              </a:tblGrid>
              <a:tr h="25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단계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산출물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일반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응용 소프트웨어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응용 하드웨어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445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∙모바일 APP</a:t>
                      </a:r>
                      <a:endParaRPr sz="8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∙Web 등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∙빅데이터</a:t>
                      </a:r>
                      <a:endParaRPr sz="8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∙인공지능</a:t>
                      </a:r>
                      <a:endParaRPr sz="8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∙블록체인 등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∙IoT</a:t>
                      </a:r>
                      <a:endParaRPr sz="8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∙로봇</a:t>
                      </a:r>
                      <a:endParaRPr sz="8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u="none" cap="none" strike="noStrike"/>
                        <a:t>∙드론 등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환경 분석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시장/기술 환경 분석서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설문조사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인터뷰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요구사항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분석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요구사항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유즈케이스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196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아키텍처 설계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서비스 구성도(시스템 구성도)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서비스 흐름도(데이터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UI/UX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하드웨어/센서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기능 설계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메뉴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화면 설계서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엔티티 관계도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기능 처리도(기능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알고리즘 명세서/설명서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데이터 수집처리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하드웨어 설계도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개발 / 구현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프로그램 목록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테이블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핵심 소스코드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</a:tbl>
          </a:graphicData>
        </a:graphic>
      </p:graphicFrame>
      <p:sp>
        <p:nvSpPr>
          <p:cNvPr id="112" name="Google Shape;112;p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○ 필수, △ 선택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0" name="Google Shape;440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2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엔티티관계도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447" name="Google Shape;447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208739"/>
            <a:ext cx="8331200" cy="50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0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5" name="Google Shape;455;p2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2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21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8" name="Google Shape;4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1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462" name="Google Shape;462;p21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{9FB19349-17B3-4DAB-8EBB-A4139094777F}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21"/>
          <p:cNvSpPr txBox="1"/>
          <p:nvPr/>
        </p:nvSpPr>
        <p:spPr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&lt;키넥트 연동 인터렉티브 전래동화 연계도&gt;</a:t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719932" y="2812827"/>
            <a:ext cx="7848600" cy="3564000"/>
          </a:xfrm>
          <a:prstGeom prst="roundRect">
            <a:avLst>
              <a:gd fmla="val 2189" name="adj"/>
            </a:avLst>
          </a:prstGeom>
          <a:noFill/>
          <a:ln cap="flat" cmpd="sng" w="19050">
            <a:solidFill>
              <a:srgbClr val="C4045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1502156" y="3129979"/>
            <a:ext cx="1439862" cy="309563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실행</a:t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1502156" y="4555554"/>
            <a:ext cx="1439862" cy="53975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(PFCBGSGM) DB</a:t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 옵션</a:t>
            </a:r>
            <a:endParaRPr/>
          </a:p>
        </p:txBody>
      </p:sp>
      <p:cxnSp>
        <p:nvCxnSpPr>
          <p:cNvPr id="468" name="Google Shape;468;p21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9" name="Google Shape;469;p21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0" name="Google Shape;470;p21"/>
          <p:cNvCxnSpPr>
            <a:stCxn id="467" idx="3"/>
            <a:endCxn id="465" idx="3"/>
          </p:cNvCxnSpPr>
          <p:nvPr/>
        </p:nvCxnSpPr>
        <p:spPr>
          <a:xfrm flipH="1" rot="10800000">
            <a:off x="2907093" y="3284736"/>
            <a:ext cx="34800" cy="701700"/>
          </a:xfrm>
          <a:prstGeom prst="bentConnector3">
            <a:avLst>
              <a:gd fmla="val 758198" name="adj1"/>
            </a:avLst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1" name="Google Shape;471;p21"/>
          <p:cNvSpPr txBox="1"/>
          <p:nvPr/>
        </p:nvSpPr>
        <p:spPr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1"/>
          <p:cNvSpPr txBox="1"/>
          <p:nvPr/>
        </p:nvSpPr>
        <p:spPr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3737356" y="3009329"/>
            <a:ext cx="1223962" cy="34925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 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선택</a:t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동화보기</a:t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재생녹화</a:t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다시보기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인기동화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게임하기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9" name="Google Shape;479;p21"/>
          <p:cNvCxnSpPr/>
          <p:nvPr/>
        </p:nvCxnSpPr>
        <p:spPr>
          <a:xfrm>
            <a:off x="4970843" y="3188717"/>
            <a:ext cx="360363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1"/>
          <p:cNvCxnSpPr/>
          <p:nvPr/>
        </p:nvCxnSpPr>
        <p:spPr>
          <a:xfrm rot="-5400000">
            <a:off x="3935000" y="4356323"/>
            <a:ext cx="2341562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21"/>
          <p:cNvCxnSpPr/>
          <p:nvPr/>
        </p:nvCxnSpPr>
        <p:spPr>
          <a:xfrm>
            <a:off x="5115306" y="3703067"/>
            <a:ext cx="2159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21"/>
          <p:cNvCxnSpPr/>
          <p:nvPr/>
        </p:nvCxnSpPr>
        <p:spPr>
          <a:xfrm>
            <a:off x="5110543" y="4231704"/>
            <a:ext cx="2159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21"/>
          <p:cNvCxnSpPr/>
          <p:nvPr/>
        </p:nvCxnSpPr>
        <p:spPr>
          <a:xfrm>
            <a:off x="5110543" y="4763517"/>
            <a:ext cx="2159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21"/>
          <p:cNvCxnSpPr/>
          <p:nvPr/>
        </p:nvCxnSpPr>
        <p:spPr>
          <a:xfrm>
            <a:off x="5110543" y="5320729"/>
            <a:ext cx="2159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21"/>
          <p:cNvCxnSpPr>
            <a:endCxn id="466" idx="3"/>
          </p:cNvCxnSpPr>
          <p:nvPr/>
        </p:nvCxnSpPr>
        <p:spPr>
          <a:xfrm rot="10800000">
            <a:off x="2222087" y="5095304"/>
            <a:ext cx="2883000" cy="431700"/>
          </a:xfrm>
          <a:prstGeom prst="bentConnector2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21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87" name="Google Shape;487;p21"/>
          <p:cNvSpPr/>
          <p:nvPr/>
        </p:nvSpPr>
        <p:spPr>
          <a:xfrm>
            <a:off x="7012368" y="3545904"/>
            <a:ext cx="1079500" cy="309563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오디오 플레이</a:t>
            </a:r>
            <a:endParaRPr/>
          </a:p>
        </p:txBody>
      </p:sp>
      <p:cxnSp>
        <p:nvCxnSpPr>
          <p:cNvPr id="488" name="Google Shape;488;p21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89" name="Google Shape;489;p21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90" name="Google Shape;490;p21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91" name="Google Shape;491;p21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92" name="Google Shape;492;p21"/>
          <p:cNvSpPr/>
          <p:nvPr/>
        </p:nvSpPr>
        <p:spPr>
          <a:xfrm>
            <a:off x="6993318" y="4065017"/>
            <a:ext cx="1079500" cy="309562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과거이력 검색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6982206" y="2915667"/>
            <a:ext cx="1439862" cy="53975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(PFOBSCDM) DB</a:t>
            </a:r>
            <a:endParaRPr/>
          </a:p>
        </p:txBody>
      </p:sp>
      <p:sp>
        <p:nvSpPr>
          <p:cNvPr id="494" name="Google Shape;494;p21"/>
          <p:cNvSpPr/>
          <p:nvPr/>
        </p:nvSpPr>
        <p:spPr>
          <a:xfrm>
            <a:off x="6982206" y="4484117"/>
            <a:ext cx="1439862" cy="53975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인기순위 정보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(COMCODEM) DB</a:t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6982206" y="5049267"/>
            <a:ext cx="1439862" cy="53975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게임정보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(PFCBICDM) DB</a:t>
            </a:r>
            <a:endParaRPr/>
          </a:p>
        </p:txBody>
      </p:sp>
      <p:sp>
        <p:nvSpPr>
          <p:cNvPr id="496" name="Google Shape;496;p21"/>
          <p:cNvSpPr/>
          <p:nvPr/>
        </p:nvSpPr>
        <p:spPr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498" name="Google Shape;498;p21"/>
          <p:cNvSpPr txBox="1"/>
          <p:nvPr/>
        </p:nvSpPr>
        <p:spPr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 APP 실행하여 프로그램 네비게이션으로 해당 컨텐츠를 선택한다.</a:t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500" name="Google Shape;500;p21"/>
          <p:cNvSpPr txBox="1"/>
          <p:nvPr/>
        </p:nvSpPr>
        <p:spPr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전래동화 옵션을 선택,  옵션체크(동화보기, 재생하기, 다시보기, 인기동화, 게임하기)를 선택한 후 해당 컨텐츠 재생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graphicFrame>
        <p:nvGraphicFramePr>
          <p:cNvPr id="502" name="Google Shape;502;p21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{9FB19349-17B3-4DAB-8EBB-A4139094777F}</a:tableStyleId>
              </a:tblPr>
              <a:tblGrid>
                <a:gridCol w="1018750"/>
                <a:gridCol w="1656175"/>
                <a:gridCol w="1008100"/>
                <a:gridCol w="2016225"/>
                <a:gridCol w="720075"/>
                <a:gridCol w="1080125"/>
                <a:gridCol w="648075"/>
                <a:gridCol w="7181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PFC2_BGSSMGwanRi_M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전래동화 프로그램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20  .   .   .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1/3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키넥트기반의 음성인식과 모션인식 기술을 통해 인터랙티브한 방식으로 학습게임을 포함한 전래동화를 체험하는 콘텐츠를 제공하는 프로그램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홍길동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p2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0" name="Google Shape;510;p2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p2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처리도(기능 흐름도)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517" name="Google Shape;51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94" y="1280714"/>
            <a:ext cx="8461078" cy="491606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2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4" name="Google Shape;52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명세서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23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23" title="이미지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3" title="이미지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3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1" name="Google Shape;541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2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상세 설명서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48" name="Google Shape;548;p24"/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24"/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0" name="Google Shape;550;p24" title="이미지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4" title="이미지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4" title="이미지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4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9" name="Google Shape;559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2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2" name="Google Shape;5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566" name="Google Shape;566;p25"/>
          <p:cNvGraphicFramePr/>
          <p:nvPr/>
        </p:nvGraphicFramePr>
        <p:xfrm>
          <a:off x="298210" y="1216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LOG-01-01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신규/기존 선택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LOG-01-02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 회원-계정연동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LOG-01-03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 회원-회원가입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LOG-01-04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FAV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FAV-02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즐겨 찾는 병원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SER-02-01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병원검색-지역선택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SER-02-0101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병원검색-지역선택-구/군 선택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SER-02-0102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병원검색-지역선택-읍/면/동 선택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SER-02-0103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병원검색-지역선택-현재위치로 설정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SER-02-02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병원검색-병원종류 선택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3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이하 생략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567" name="Google Shape;567;p25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3" name="Google Shape;573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2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26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3" name="Google Shape;583;p26" title="이미지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2138" y="1743204"/>
            <a:ext cx="3816424" cy="168086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6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1" name="Google Shape;591;p2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p2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3" name="Google Shape;593;p2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핵심소스코드(1)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4" name="Google Shape;5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27" title="이미지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7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6" name="Google Shape;606;p2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2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28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핵심소스코드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9" name="Google Shape;6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613" name="Google Shape;6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000" y="1308100"/>
            <a:ext cx="8128000" cy="219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350" y="3740943"/>
            <a:ext cx="7378700" cy="275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1" name="Google Shape;621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2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참조-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및 설명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4" name="Google Shape;6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628" name="Google Shape;628;p29"/>
          <p:cNvGraphicFramePr/>
          <p:nvPr/>
        </p:nvGraphicFramePr>
        <p:xfrm>
          <a:off x="450882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825400"/>
                <a:gridCol w="1080125"/>
                <a:gridCol w="1440150"/>
                <a:gridCol w="4896550"/>
              </a:tblGrid>
              <a:tr h="294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적용내역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8317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개발환경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App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Android Studio (1.2.2)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Android application 프로그램 개발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Beacon SDK</a:t>
                      </a:r>
                      <a:b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(RECO/Estimote SDK)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비콘 신호를 탐지하고 처리하기 위해 사용 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안드로이드 OS(5.0.1)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운영체제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애플리케이션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PHP(5.3.3)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관리자 웹 페이지 처리 모듈 작성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MySQL(5.1.73)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비콘 위치 정보를 포함하는 스마트 도서관 데이터를 저장, 관리하는 데이터베이스 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Apache(1.7.1)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웹 페이지를 구동하는 웹 서버 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　운영체제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리눅스 CentOS 6.6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Putty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클라우드 서버 CentOS 원격 접속용 툴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구성장비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디바이스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</a:t>
                      </a:r>
                      <a:b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(안드로이드, 아이폰)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사용자에게 서비스를 직접적으로 제공하는 End Device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비콘 (Estimote iBeacon, Reco Beacon)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Region정보, Mac주소 등의 정보를 블루투스 신호를 이용해서 지속적으로 신호를 보내는 신호 발생기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통신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블루투스 통신 어댑터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비콘과 스마트폰이 블루투스 통신하기 위한 하드웨어 모듈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무선 랜 어댑터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스마트폰과 웹서버 통신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클라우드 서버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SW 개발 및 테스트를 위한 클라우드 서버</a:t>
                      </a:r>
                      <a:b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(Server, 리눅스OS, 유선 NW 등)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9" name="Google Shape;629;p29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" name="Google Shape;120;p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316" y="1369871"/>
            <a:ext cx="7876108" cy="4699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5" name="Google Shape;635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7" name="Google Shape;637;p30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8" name="Google Shape;6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3" name="Google Shape;6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9951" y="1812454"/>
            <a:ext cx="4258129" cy="276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986" y="1884038"/>
            <a:ext cx="3501585" cy="269736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0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1" name="Google Shape;651;p3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31"/>
          <p:cNvSpPr txBox="1"/>
          <p:nvPr/>
        </p:nvSpPr>
        <p:spPr>
          <a:xfrm>
            <a:off x="323528" y="692696"/>
            <a:ext cx="3096344" cy="31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H/W 기능 실사사진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1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9" name="Google Shape;65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357" y="1935749"/>
            <a:ext cx="78994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1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6" name="Google Shape;666;p3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3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3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동영상 촬영 콘티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9" name="Google Shape;6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673" name="Google Shape;6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293" y="3798060"/>
            <a:ext cx="5877702" cy="215121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5" name="Google Shape;67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178" y="1508629"/>
            <a:ext cx="5855816" cy="215790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2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2" name="Google Shape;682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3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5" name="Google Shape;6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3"/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33"/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2" name="Google Shape;6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849" y="1916832"/>
            <a:ext cx="2870229" cy="252944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3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이슈관리</a:t>
            </a:r>
            <a:endParaRPr/>
          </a:p>
        </p:txBody>
      </p:sp>
      <p:pic>
        <p:nvPicPr>
          <p:cNvPr id="694" name="Google Shape;6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3847" y="1988840"/>
            <a:ext cx="2808313" cy="23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3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형상관리</a:t>
            </a:r>
            <a:endParaRPr/>
          </a:p>
        </p:txBody>
      </p:sp>
      <p:pic>
        <p:nvPicPr>
          <p:cNvPr id="696" name="Google Shape;69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528" y="1972217"/>
            <a:ext cx="2692556" cy="23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3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/>
          </a:p>
        </p:txBody>
      </p:sp>
      <p:sp>
        <p:nvSpPr>
          <p:cNvPr id="698" name="Google Shape;698;p33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4"/>
          <p:cNvPicPr preferRelativeResize="0"/>
          <p:nvPr/>
        </p:nvPicPr>
        <p:blipFill rotWithShape="1">
          <a:blip r:embed="rId4">
            <a:alphaModFix/>
          </a:blip>
          <a:srcRect b="0" l="1036" r="0" t="0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4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sz="5000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7" name="Google Shape;707;p3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708" name="Google Shape;708;p34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709" name="Google Shape;709;p34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B5AA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10" name="Google Shape;710;p34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b="1" sz="1200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b="1" sz="1200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11" name="Google Shape;711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34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" name="Google Shape;134;p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시장/기술 동향 분석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569836"/>
            <a:ext cx="4104455" cy="40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7147" y="1569836"/>
            <a:ext cx="4141366" cy="409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설문조사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083" y="1484783"/>
            <a:ext cx="4349925" cy="21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5796" y="2180524"/>
            <a:ext cx="4163306" cy="309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834" y="3667125"/>
            <a:ext cx="2304256" cy="161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31623" y="4458880"/>
            <a:ext cx="2346998" cy="135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p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6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인터뷰결과서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031" y="1532568"/>
            <a:ext cx="7667625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3" name="Google Shape;183;p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528" y="1579930"/>
            <a:ext cx="8568952" cy="274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" name="Google Shape;197;p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8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aphicFrame>
        <p:nvGraphicFramePr>
          <p:cNvPr id="204" name="Google Shape;204;p8"/>
          <p:cNvGraphicFramePr/>
          <p:nvPr/>
        </p:nvGraphicFramePr>
        <p:xfrm>
          <a:off x="251520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432050"/>
                <a:gridCol w="1224125"/>
                <a:gridCol w="2664300"/>
              </a:tblGrid>
              <a:tr h="23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494750">
                <a:tc rowSpan="11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식물 검색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DBMS에 있는 식물 데이터를 사용자가 검색할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 식물 추가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비어 있는 하우스를 선택해 새로운 식물을 등록할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 식물 삭제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하우스에 저장되어 있는 식물을 선택해 삭제할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온도 상태보기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일주일 동안 누적된 식물의 온도 데이터를 그래프화하여 확인할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조도 상태보기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일주일 동안 누적된 식물의 조도 데이터를 그래프화하여 확인할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습도 상태보기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일주일 동안 누적된 식물의 습도 데이터를 그래프화하여 확인할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식물 테마 추천 받기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기능별 식물을 추천 받을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온도 조절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온도를 높이거나 낮출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조도 조절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LED를 통해 하우스 내의 조도를 조절할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식물 습도 조절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식물에의 급수를 통해 하우스의 습도를 조절할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자동 제어</a:t>
                      </a:r>
                      <a:endParaRPr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 제어 모드를 선택해 식물에게 적절한 환경을 갖추도록 자동으로 제어되게 할 수 있다.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5" name="Google Shape;205;p8"/>
          <p:cNvGraphicFramePr/>
          <p:nvPr/>
        </p:nvGraphicFramePr>
        <p:xfrm>
          <a:off x="4779677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{C37E6250-BD15-4B1E-A7A4-D0342C75673A}</a:tableStyleId>
              </a:tblPr>
              <a:tblGrid>
                <a:gridCol w="432050"/>
                <a:gridCol w="1224125"/>
                <a:gridCol w="2456625"/>
              </a:tblGrid>
              <a:tr h="2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91875">
                <a:tc rowSpan="8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물주기</a:t>
                      </a:r>
                      <a:endParaRPr/>
                    </a:p>
                  </a:txBody>
                  <a:tcPr marT="8575" marB="8575" marR="31000" marL="31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펌프를 사용해 식물에게 물을 줄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24 LED키우기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LED 점등으로 식물에게 필요한 빛을 공급할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온도 올려주기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온도를 올려줄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온도 내려주기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온도를 내려줄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온도 측정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온도 센서를 통해 하우스 내의 온도를 측정할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조도 측정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조도 센서를 통해 하우스 내 식물이 받는 조도 값을 측정할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하우스 내의 습도 측정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습도 센서를 통해 식물 토양의 습도를 측정할 수 있다.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아두이노 웹 서버 연결</a:t>
                      </a:r>
                      <a:endParaRPr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아두이노를 웹 서버와 연동하여 통신이 가능하고, 각 센서들로부터 측정값을 받아온다.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" name="Google Shape;206;p8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2" name="Google Shape;212;p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9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968" y="1224706"/>
            <a:ext cx="4733032" cy="40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3968" y="5322656"/>
            <a:ext cx="4760640" cy="90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2680" y="1664858"/>
            <a:ext cx="3577084" cy="392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2014-04-16T00:55:54Z</dcterms:created>
  <dc:creator>이낙선</dc:creator>
</cp:coreProperties>
</file>